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84" r:id="rId3"/>
    <p:sldId id="269" r:id="rId4"/>
    <p:sldId id="260" r:id="rId5"/>
    <p:sldId id="257" r:id="rId6"/>
    <p:sldId id="305" r:id="rId7"/>
    <p:sldId id="306" r:id="rId8"/>
    <p:sldId id="307" r:id="rId9"/>
    <p:sldId id="308" r:id="rId10"/>
    <p:sldId id="310" r:id="rId11"/>
    <p:sldId id="311" r:id="rId12"/>
    <p:sldId id="309" r:id="rId13"/>
    <p:sldId id="312" r:id="rId14"/>
    <p:sldId id="313" r:id="rId15"/>
    <p:sldId id="314" r:id="rId16"/>
    <p:sldId id="316" r:id="rId17"/>
    <p:sldId id="315" r:id="rId18"/>
    <p:sldId id="317" r:id="rId19"/>
    <p:sldId id="318" r:id="rId20"/>
    <p:sldId id="268" r:id="rId21"/>
  </p:sldIdLst>
  <p:sldSz cx="9144000" cy="5143500" type="screen16x9"/>
  <p:notesSz cx="6858000" cy="9144000"/>
  <p:embeddedFontLst>
    <p:embeddedFont>
      <p:font typeface="Dante" panose="02020502050200020203" pitchFamily="18" charset="0"/>
      <p:regular r:id="rId23"/>
    </p:embeddedFont>
    <p:embeddedFont>
      <p:font typeface="Maven Pro" panose="020B0604020202020204" charset="0"/>
      <p:regular r:id="rId24"/>
      <p:bold r:id="rId25"/>
    </p:embeddedFont>
    <p:embeddedFont>
      <p:font typeface="MuseoModerno" panose="020B0604020202020204" charset="0"/>
      <p:regular r:id="rId26"/>
      <p:bold r:id="rId27"/>
      <p:italic r:id="rId28"/>
      <p:boldItalic r:id="rId29"/>
    </p:embeddedFont>
    <p:embeddedFont>
      <p:font typeface="MuseoModerno ExtraBold" panose="020B060402020202020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4EE4F0-DC4D-419F-97F3-8D7218564D78}">
  <a:tblStyle styleId="{9C4EE4F0-DC4D-419F-97F3-8D7218564D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954" autoAdjust="0"/>
    <p:restoredTop sz="94660"/>
  </p:normalViewPr>
  <p:slideViewPr>
    <p:cSldViewPr snapToGrid="0">
      <p:cViewPr varScale="1">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196607864462804E-2"/>
          <c:y val="4.6575622070773558E-2"/>
          <c:w val="0.90327262890504134"/>
          <c:h val="0.76495703391636216"/>
        </c:manualLayout>
      </c:layout>
      <c:barChart>
        <c:barDir val="col"/>
        <c:grouping val="stacked"/>
        <c:varyColors val="0"/>
        <c:ser>
          <c:idx val="0"/>
          <c:order val="0"/>
          <c:tx>
            <c:strRef>
              <c:f>Feuil1!$B$1</c:f>
              <c:strCache>
                <c:ptCount val="1"/>
                <c:pt idx="0">
                  <c:v>private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Feuil1!$B$2:$B$5</c:f>
              <c:numCache>
                <c:formatCode>General</c:formatCode>
                <c:ptCount val="4"/>
                <c:pt idx="0">
                  <c:v>24</c:v>
                </c:pt>
                <c:pt idx="1">
                  <c:v>15</c:v>
                </c:pt>
                <c:pt idx="2">
                  <c:v>15</c:v>
                </c:pt>
                <c:pt idx="3">
                  <c:v>5</c:v>
                </c:pt>
              </c:numCache>
            </c:numRef>
          </c:val>
          <c:extLst>
            <c:ext xmlns:c16="http://schemas.microsoft.com/office/drawing/2014/chart" uri="{C3380CC4-5D6E-409C-BE32-E72D297353CC}">
              <c16:uniqueId val="{00000000-5A42-432C-9131-15126EA4346C}"/>
            </c:ext>
          </c:extLst>
        </c:ser>
        <c:ser>
          <c:idx val="1"/>
          <c:order val="1"/>
          <c:tx>
            <c:strRef>
              <c:f>Feuil1!$C$1</c:f>
              <c:strCache>
                <c:ptCount val="1"/>
                <c:pt idx="0">
                  <c:v>public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Feuil1!$C$2:$C$5</c:f>
              <c:numCache>
                <c:formatCode>General</c:formatCode>
                <c:ptCount val="4"/>
                <c:pt idx="0">
                  <c:v>11</c:v>
                </c:pt>
                <c:pt idx="1">
                  <c:v>16</c:v>
                </c:pt>
                <c:pt idx="2">
                  <c:v>10</c:v>
                </c:pt>
                <c:pt idx="3">
                  <c:v>4</c:v>
                </c:pt>
              </c:numCache>
            </c:numRef>
          </c:val>
          <c:extLst>
            <c:ext xmlns:c16="http://schemas.microsoft.com/office/drawing/2014/chart" uri="{C3380CC4-5D6E-409C-BE32-E72D297353CC}">
              <c16:uniqueId val="{00000003-5A42-432C-9131-15126EA4346C}"/>
            </c:ext>
          </c:extLst>
        </c:ser>
        <c:dLbls>
          <c:dLblPos val="ctr"/>
          <c:showLegendKey val="0"/>
          <c:showVal val="1"/>
          <c:showCatName val="0"/>
          <c:showSerName val="0"/>
          <c:showPercent val="0"/>
          <c:showBubbleSize val="0"/>
        </c:dLbls>
        <c:gapWidth val="79"/>
        <c:overlap val="100"/>
        <c:axId val="754520432"/>
        <c:axId val="754522952"/>
      </c:barChart>
      <c:catAx>
        <c:axId val="754520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754522952"/>
        <c:crosses val="autoZero"/>
        <c:auto val="1"/>
        <c:lblAlgn val="ctr"/>
        <c:lblOffset val="100"/>
        <c:noMultiLvlLbl val="0"/>
      </c:catAx>
      <c:valAx>
        <c:axId val="754522952"/>
        <c:scaling>
          <c:orientation val="minMax"/>
        </c:scaling>
        <c:delete val="1"/>
        <c:axPos val="l"/>
        <c:numFmt formatCode="General" sourceLinked="1"/>
        <c:majorTickMark val="none"/>
        <c:minorTickMark val="none"/>
        <c:tickLblPos val="nextTo"/>
        <c:crossAx val="754520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0_3" csCatId="mainScheme" phldr="1"/>
      <dgm:spPr/>
      <dgm:t>
        <a:bodyPr/>
        <a:lstStyle/>
        <a:p>
          <a:endParaRPr lang="en-US"/>
        </a:p>
      </dgm:t>
    </dgm:pt>
    <dgm:pt modelId="{AE62509E-8FD5-4BC0-8484-49407DA07B2D}">
      <dgm:prSet phldrT="[Text]" phldr="0"/>
      <dgm:spPr/>
      <dgm:t>
        <a:bodyPr/>
        <a:lstStyle/>
        <a:p>
          <a:r>
            <a:rPr lang="fr-FR" dirty="0">
              <a:solidFill>
                <a:schemeClr val="tx2">
                  <a:lumMod val="50000"/>
                  <a:lumOff val="50000"/>
                </a:schemeClr>
              </a:solidFill>
              <a:latin typeface="MuseoModerno" panose="020B0604020202020204" charset="0"/>
            </a:rPr>
            <a:t>Gmai</a:t>
          </a:r>
          <a:r>
            <a:rPr lang="fr-FR" dirty="0">
              <a:solidFill>
                <a:schemeClr val="tx2">
                  <a:lumMod val="50000"/>
                  <a:lumOff val="50000"/>
                </a:schemeClr>
              </a:solidFill>
            </a:rPr>
            <a:t>l</a:t>
          </a:r>
          <a:endParaRPr lang="en-US" dirty="0">
            <a:solidFill>
              <a:schemeClr val="tx2">
                <a:lumMod val="50000"/>
                <a:lumOff val="50000"/>
              </a:schemeClr>
            </a:solidFill>
          </a:endParaRP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GB" sz="1400" dirty="0">
              <a:solidFill>
                <a:schemeClr val="accent1">
                  <a:lumMod val="60000"/>
                  <a:lumOff val="40000"/>
                </a:schemeClr>
              </a:solidFill>
              <a:latin typeface="MuseoModerno" panose="020B0604020202020204" charset="0"/>
            </a:rPr>
            <a:t>Send and receive emails, manage contacts and organize mail</a:t>
          </a:r>
          <a:endParaRPr lang="en-US" sz="1400" dirty="0">
            <a:solidFill>
              <a:schemeClr val="accent1">
                <a:lumMod val="60000"/>
                <a:lumOff val="40000"/>
              </a:schemeClr>
            </a:solidFill>
            <a:latin typeface="MuseoModerno" panose="020B0604020202020204" charset="0"/>
          </a:endParaRP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dgm:spPr/>
      <dgm:t>
        <a:bodyPr/>
        <a:lstStyle/>
        <a:p>
          <a:r>
            <a:rPr lang="fr-FR" dirty="0">
              <a:solidFill>
                <a:schemeClr val="tx2">
                  <a:lumMod val="50000"/>
                  <a:lumOff val="50000"/>
                </a:schemeClr>
              </a:solidFill>
              <a:latin typeface="MuseoModerno" panose="020B0604020202020204" charset="0"/>
            </a:rPr>
            <a:t>Google Drive</a:t>
          </a:r>
          <a:endParaRPr lang="en-US" dirty="0">
            <a:solidFill>
              <a:schemeClr val="tx2">
                <a:lumMod val="50000"/>
                <a:lumOff val="50000"/>
              </a:schemeClr>
            </a:solidFill>
            <a:latin typeface="MuseoModerno" panose="020B0604020202020204" charset="0"/>
          </a:endParaRP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GB" sz="1400" dirty="0">
              <a:solidFill>
                <a:schemeClr val="accent1">
                  <a:lumMod val="60000"/>
                  <a:lumOff val="40000"/>
                </a:schemeClr>
              </a:solidFill>
              <a:latin typeface="MuseoModerno" panose="020B0604020202020204" charset="0"/>
            </a:rPr>
            <a:t>Store and share files, collaborate on documents and folders</a:t>
          </a:r>
          <a:endParaRPr lang="en-US" sz="1400" dirty="0">
            <a:solidFill>
              <a:schemeClr val="accent1">
                <a:lumMod val="60000"/>
                <a:lumOff val="40000"/>
              </a:schemeClr>
            </a:solidFill>
            <a:latin typeface="MuseoModerno" panose="020B0604020202020204" charset="0"/>
          </a:endParaRP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dgm:spPr/>
      <dgm:t>
        <a:bodyPr/>
        <a:lstStyle/>
        <a:p>
          <a:r>
            <a:rPr lang="fr-FR" dirty="0">
              <a:solidFill>
                <a:schemeClr val="tx2">
                  <a:lumMod val="50000"/>
                  <a:lumOff val="50000"/>
                </a:schemeClr>
              </a:solidFill>
              <a:latin typeface="MuseoModerno" panose="020B0604020202020204" charset="0"/>
            </a:rPr>
            <a:t>Google Docs</a:t>
          </a:r>
          <a:endParaRPr lang="en-US" dirty="0">
            <a:solidFill>
              <a:schemeClr val="tx2">
                <a:lumMod val="50000"/>
                <a:lumOff val="50000"/>
              </a:schemeClr>
            </a:solidFill>
            <a:latin typeface="MuseoModerno" panose="020B0604020202020204" charset="0"/>
          </a:endParaRP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GB" sz="1400" dirty="0">
              <a:solidFill>
                <a:schemeClr val="accent1">
                  <a:lumMod val="60000"/>
                  <a:lumOff val="40000"/>
                </a:schemeClr>
              </a:solidFill>
              <a:latin typeface="MuseoModerno" panose="020B0604020202020204" charset="0"/>
            </a:rPr>
            <a:t>Create, edit, and collaborate on text documents</a:t>
          </a:r>
          <a:endParaRPr lang="en-US" sz="1400" dirty="0">
            <a:solidFill>
              <a:schemeClr val="accent1">
                <a:lumMod val="60000"/>
                <a:lumOff val="40000"/>
              </a:schemeClr>
            </a:solidFill>
            <a:latin typeface="MuseoModerno" panose="020B0604020202020204" charset="0"/>
          </a:endParaRP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dgm:spPr/>
      <dgm:t>
        <a:bodyPr/>
        <a:lstStyle/>
        <a:p>
          <a:r>
            <a:rPr lang="fr-FR" dirty="0">
              <a:solidFill>
                <a:schemeClr val="tx2">
                  <a:lumMod val="50000"/>
                  <a:lumOff val="50000"/>
                </a:schemeClr>
              </a:solidFill>
              <a:latin typeface="MuseoModerno" panose="020B0604020202020204" charset="0"/>
            </a:rPr>
            <a:t>Google Sheets</a:t>
          </a:r>
          <a:endParaRPr lang="en-US" dirty="0">
            <a:solidFill>
              <a:schemeClr val="tx2">
                <a:lumMod val="50000"/>
                <a:lumOff val="50000"/>
              </a:schemeClr>
            </a:solidFill>
            <a:latin typeface="MuseoModerno" panose="020B0604020202020204" charset="0"/>
          </a:endParaRP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GB" sz="1400" dirty="0">
              <a:solidFill>
                <a:schemeClr val="accent1">
                  <a:lumMod val="60000"/>
                  <a:lumOff val="40000"/>
                </a:schemeClr>
              </a:solidFill>
              <a:latin typeface="MuseoModerno" panose="020B0604020202020204" charset="0"/>
            </a:rPr>
            <a:t>Create, edit, and analyse spreadsheet data</a:t>
          </a:r>
          <a:endParaRPr lang="en-US" sz="1400" dirty="0">
            <a:solidFill>
              <a:schemeClr val="accent1">
                <a:lumMod val="60000"/>
                <a:lumOff val="40000"/>
              </a:schemeClr>
            </a:solidFill>
            <a:latin typeface="MuseoModerno" panose="020B0604020202020204" charset="0"/>
          </a:endParaRP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dgm:spPr/>
      <dgm:t>
        <a:bodyPr/>
        <a:lstStyle/>
        <a:p>
          <a:r>
            <a:rPr lang="fr-FR" dirty="0">
              <a:solidFill>
                <a:schemeClr val="tx2">
                  <a:lumMod val="50000"/>
                  <a:lumOff val="50000"/>
                </a:schemeClr>
              </a:solidFill>
              <a:latin typeface="MuseoModerno" panose="020B0604020202020204" charset="0"/>
            </a:rPr>
            <a:t>Google Slides</a:t>
          </a:r>
          <a:endParaRPr lang="en-US" dirty="0">
            <a:solidFill>
              <a:schemeClr val="tx2">
                <a:lumMod val="50000"/>
                <a:lumOff val="50000"/>
              </a:schemeClr>
            </a:solidFill>
            <a:latin typeface="MuseoModerno" panose="020B0604020202020204" charset="0"/>
          </a:endParaRP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GB" sz="1400" dirty="0">
              <a:solidFill>
                <a:schemeClr val="accent1">
                  <a:lumMod val="60000"/>
                  <a:lumOff val="40000"/>
                </a:schemeClr>
              </a:solidFill>
              <a:latin typeface="MuseoModerno" panose="020B0604020202020204" charset="0"/>
            </a:rPr>
            <a:t>Create, edit, and deliver presentations</a:t>
          </a:r>
          <a:endParaRPr lang="en-US" sz="1400" dirty="0">
            <a:solidFill>
              <a:schemeClr val="accent1">
                <a:lumMod val="60000"/>
                <a:lumOff val="40000"/>
              </a:schemeClr>
            </a:solidFill>
            <a:latin typeface="MuseoModerno" panose="020B0604020202020204" charset="0"/>
          </a:endParaRP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LinFactNeighborX="-270" custLinFactNeighborY="832">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0868" custScaleY="10086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16">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2B790330-501D-4967-B757-4F5FFA10F871}" srcId="{44D67ED0-6EEA-48F6-A9C1-BE754AABC76A}" destId="{5288893C-FA8E-4BB1-8E73-26873A414237}" srcOrd="3" destOrd="0" parTransId="{B96E404D-37DE-46A2-BF80-78A08CBF262C}" sibTransId="{0A063199-9DB1-476C-880B-768BF300FB2E}"/>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1BD00E8E-75B0-4C19-AF90-1633569336BC}" srcId="{44D67ED0-6EEA-48F6-A9C1-BE754AABC76A}" destId="{9BB36EC9-B49F-4E8C-9669-24D262457FB4}" srcOrd="4" destOrd="0" parTransId="{334ACDC4-05D9-4755-B597-C8B2F00F76FE}" sibTransId="{0A0D465C-2D43-497B-AFD2-C0939F0FB42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182136"/>
          <a:ext cx="8034528" cy="9851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340581" y="769815"/>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165633" y="6352"/>
          <a:ext cx="2349896" cy="76346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Send and receive emails, manage contacts and organize mail</a:t>
          </a:r>
          <a:endParaRPr lang="en-US" sz="1400" kern="1200" dirty="0">
            <a:solidFill>
              <a:schemeClr val="accent1">
                <a:lumMod val="60000"/>
                <a:lumOff val="40000"/>
              </a:schemeClr>
            </a:solidFill>
            <a:latin typeface="MuseoModerno" panose="020B0604020202020204" charset="0"/>
          </a:endParaRPr>
        </a:p>
      </dsp:txBody>
      <dsp:txXfrm>
        <a:off x="165633" y="6352"/>
        <a:ext cx="2349896" cy="763463"/>
      </dsp:txXfrm>
    </dsp:sp>
    <dsp:sp modelId="{5C96A5F5-16B2-4AEA-9591-B66C220F4A65}">
      <dsp:nvSpPr>
        <dsp:cNvPr id="0" name=""/>
        <dsp:cNvSpPr/>
      </dsp:nvSpPr>
      <dsp:spPr>
        <a:xfrm>
          <a:off x="278791"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Gmai</a:t>
          </a:r>
          <a:r>
            <a:rPr lang="fr-FR" sz="1400" kern="1200" dirty="0">
              <a:solidFill>
                <a:schemeClr val="tx2">
                  <a:lumMod val="50000"/>
                  <a:lumOff val="50000"/>
                </a:schemeClr>
              </a:solidFill>
            </a:rPr>
            <a:t>l</a:t>
          </a:r>
          <a:endParaRPr lang="en-US" sz="1400" kern="1200" dirty="0">
            <a:solidFill>
              <a:schemeClr val="tx2">
                <a:lumMod val="50000"/>
                <a:lumOff val="50000"/>
              </a:schemeClr>
            </a:solidFill>
          </a:endParaRPr>
        </a:p>
      </dsp:txBody>
      <dsp:txXfrm>
        <a:off x="278791" y="1322515"/>
        <a:ext cx="2136269" cy="278294"/>
      </dsp:txXfrm>
    </dsp:sp>
    <dsp:sp modelId="{B3AC6DBE-85B6-4AF3-BADF-7E1E82B735CC}">
      <dsp:nvSpPr>
        <dsp:cNvPr id="0" name=""/>
        <dsp:cNvSpPr/>
      </dsp:nvSpPr>
      <dsp:spPr>
        <a:xfrm>
          <a:off x="1309797" y="1206959"/>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682095" y="1227704"/>
          <a:ext cx="0" cy="47199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496948" y="1694350"/>
          <a:ext cx="2370294" cy="77008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Store and share files, collaborate on documents and folders</a:t>
          </a:r>
          <a:endParaRPr lang="en-US" sz="1400" kern="1200" dirty="0">
            <a:solidFill>
              <a:schemeClr val="accent1">
                <a:lumMod val="60000"/>
                <a:lumOff val="40000"/>
              </a:schemeClr>
            </a:solidFill>
            <a:latin typeface="MuseoModerno" panose="020B0604020202020204" charset="0"/>
          </a:endParaRPr>
        </a:p>
      </dsp:txBody>
      <dsp:txXfrm>
        <a:off x="1496948" y="1694350"/>
        <a:ext cx="2370294" cy="770089"/>
      </dsp:txXfrm>
    </dsp:sp>
    <dsp:sp modelId="{730471FC-8FAF-49B2-8F42-63D391F759BE}">
      <dsp:nvSpPr>
        <dsp:cNvPr id="0" name=""/>
        <dsp:cNvSpPr/>
      </dsp:nvSpPr>
      <dsp:spPr>
        <a:xfrm>
          <a:off x="1613960" y="860317"/>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Drive</a:t>
          </a:r>
          <a:endParaRPr lang="en-US" sz="1400" kern="1200" dirty="0">
            <a:solidFill>
              <a:schemeClr val="tx2">
                <a:lumMod val="50000"/>
                <a:lumOff val="50000"/>
              </a:schemeClr>
            </a:solidFill>
            <a:latin typeface="MuseoModerno" panose="020B0604020202020204" charset="0"/>
          </a:endParaRPr>
        </a:p>
      </dsp:txBody>
      <dsp:txXfrm>
        <a:off x="1613960" y="860317"/>
        <a:ext cx="2136269" cy="278294"/>
      </dsp:txXfrm>
    </dsp:sp>
    <dsp:sp modelId="{F34C40A7-6131-4EF1-9887-E7EEA86D1562}">
      <dsp:nvSpPr>
        <dsp:cNvPr id="0" name=""/>
        <dsp:cNvSpPr/>
      </dsp:nvSpPr>
      <dsp:spPr>
        <a:xfrm>
          <a:off x="2651043" y="1198683"/>
          <a:ext cx="62104" cy="62104"/>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017264"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2842315" y="0"/>
          <a:ext cx="2349896" cy="76346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collaborate on text documents</a:t>
          </a:r>
          <a:endParaRPr lang="en-US" sz="1400" kern="1200" dirty="0">
            <a:solidFill>
              <a:schemeClr val="accent1">
                <a:lumMod val="60000"/>
                <a:lumOff val="40000"/>
              </a:schemeClr>
            </a:solidFill>
            <a:latin typeface="MuseoModerno" panose="020B0604020202020204" charset="0"/>
          </a:endParaRPr>
        </a:p>
      </dsp:txBody>
      <dsp:txXfrm>
        <a:off x="2842315" y="0"/>
        <a:ext cx="2349896" cy="763463"/>
      </dsp:txXfrm>
    </dsp:sp>
    <dsp:sp modelId="{7605329C-2B32-4CD7-9B69-1B3DAB88562E}">
      <dsp:nvSpPr>
        <dsp:cNvPr id="0" name=""/>
        <dsp:cNvSpPr/>
      </dsp:nvSpPr>
      <dsp:spPr>
        <a:xfrm>
          <a:off x="2949129"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Docs</a:t>
          </a:r>
          <a:endParaRPr lang="en-US" sz="1400" kern="1200" dirty="0">
            <a:solidFill>
              <a:schemeClr val="tx2">
                <a:lumMod val="50000"/>
                <a:lumOff val="50000"/>
              </a:schemeClr>
            </a:solidFill>
            <a:latin typeface="MuseoModerno" panose="020B0604020202020204" charset="0"/>
          </a:endParaRPr>
        </a:p>
      </dsp:txBody>
      <dsp:txXfrm>
        <a:off x="2949129" y="1322515"/>
        <a:ext cx="2136269" cy="278294"/>
      </dsp:txXfrm>
    </dsp:sp>
    <dsp:sp modelId="{79B0CEDC-0005-4ACE-AB25-DB9533DC85C2}">
      <dsp:nvSpPr>
        <dsp:cNvPr id="0" name=""/>
        <dsp:cNvSpPr/>
      </dsp:nvSpPr>
      <dsp:spPr>
        <a:xfrm>
          <a:off x="3986479"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5352432" y="1231486"/>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4177484" y="1699415"/>
          <a:ext cx="2349896" cy="58875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35309" rIns="116059" bIns="3530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analyse spreadsheet data</a:t>
          </a:r>
          <a:endParaRPr lang="en-US" sz="1400" kern="1200" dirty="0">
            <a:solidFill>
              <a:schemeClr val="accent1">
                <a:lumMod val="60000"/>
                <a:lumOff val="40000"/>
              </a:schemeClr>
            </a:solidFill>
            <a:latin typeface="MuseoModerno" panose="020B0604020202020204" charset="0"/>
          </a:endParaRPr>
        </a:p>
      </dsp:txBody>
      <dsp:txXfrm>
        <a:off x="4177484" y="1699415"/>
        <a:ext cx="2349896" cy="588759"/>
      </dsp:txXfrm>
    </dsp:sp>
    <dsp:sp modelId="{76410C0E-CB2F-430A-B274-9F5EE09585B6}">
      <dsp:nvSpPr>
        <dsp:cNvPr id="0" name=""/>
        <dsp:cNvSpPr/>
      </dsp:nvSpPr>
      <dsp:spPr>
        <a:xfrm>
          <a:off x="4284297" y="861974"/>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Sheets</a:t>
          </a:r>
          <a:endParaRPr lang="en-US" sz="1400" kern="1200" dirty="0">
            <a:solidFill>
              <a:schemeClr val="tx2">
                <a:lumMod val="50000"/>
                <a:lumOff val="50000"/>
              </a:schemeClr>
            </a:solidFill>
            <a:latin typeface="MuseoModerno" panose="020B0604020202020204" charset="0"/>
          </a:endParaRPr>
        </a:p>
      </dsp:txBody>
      <dsp:txXfrm>
        <a:off x="4284297" y="861974"/>
        <a:ext cx="2136269" cy="278294"/>
      </dsp:txXfrm>
    </dsp:sp>
    <dsp:sp modelId="{7F9CA9FA-4656-43AA-9088-3A5299B6A66C}">
      <dsp:nvSpPr>
        <dsp:cNvPr id="0" name=""/>
        <dsp:cNvSpPr/>
      </dsp:nvSpPr>
      <dsp:spPr>
        <a:xfrm>
          <a:off x="5321647" y="1200701"/>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6687601"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5512652" y="174703"/>
          <a:ext cx="2349896" cy="58875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35309" rIns="116059" bIns="3530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deliver presentations</a:t>
          </a:r>
          <a:endParaRPr lang="en-US" sz="1400" kern="1200" dirty="0">
            <a:solidFill>
              <a:schemeClr val="accent1">
                <a:lumMod val="60000"/>
                <a:lumOff val="40000"/>
              </a:schemeClr>
            </a:solidFill>
            <a:latin typeface="MuseoModerno" panose="020B0604020202020204" charset="0"/>
          </a:endParaRPr>
        </a:p>
      </dsp:txBody>
      <dsp:txXfrm>
        <a:off x="5512652" y="174703"/>
        <a:ext cx="2349896" cy="588759"/>
      </dsp:txXfrm>
    </dsp:sp>
    <dsp:sp modelId="{74E23094-0FB1-49E0-82F5-3A55AD2613CA}">
      <dsp:nvSpPr>
        <dsp:cNvPr id="0" name=""/>
        <dsp:cNvSpPr/>
      </dsp:nvSpPr>
      <dsp:spPr>
        <a:xfrm>
          <a:off x="5619466"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Slides</a:t>
          </a:r>
          <a:endParaRPr lang="en-US" sz="1400" kern="1200" dirty="0">
            <a:solidFill>
              <a:schemeClr val="tx2">
                <a:lumMod val="50000"/>
                <a:lumOff val="50000"/>
              </a:schemeClr>
            </a:solidFill>
            <a:latin typeface="MuseoModerno" panose="020B0604020202020204" charset="0"/>
          </a:endParaRPr>
        </a:p>
      </dsp:txBody>
      <dsp:txXfrm>
        <a:off x="5619466" y="1322515"/>
        <a:ext cx="2136269" cy="278294"/>
      </dsp:txXfrm>
    </dsp:sp>
    <dsp:sp modelId="{2A5782FC-85F7-4E30-BD9B-C6E24B4F7635}">
      <dsp:nvSpPr>
        <dsp:cNvPr id="0" name=""/>
        <dsp:cNvSpPr/>
      </dsp:nvSpPr>
      <dsp:spPr>
        <a:xfrm>
          <a:off x="6656816"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22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32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1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7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78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64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7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05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16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678f01e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678f01e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16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453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56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7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84175" y="377800"/>
            <a:ext cx="3447900" cy="133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67" r:id="rId10"/>
    <p:sldLayoutId id="2147483672"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85848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useoModerno ExtraBold"/>
                <a:ea typeface="MuseoModerno ExtraBold"/>
                <a:cs typeface="MuseoModerno ExtraBold"/>
                <a:sym typeface="MuseoModerno ExtraBold"/>
              </a:rPr>
              <a:t>Microsoft Office and web</a:t>
            </a:r>
          </a:p>
        </p:txBody>
      </p:sp>
      <p:sp>
        <p:nvSpPr>
          <p:cNvPr id="4" name="ZoneTexte 3">
            <a:extLst>
              <a:ext uri="{FF2B5EF4-FFF2-40B4-BE49-F238E27FC236}">
                <a16:creationId xmlns:a16="http://schemas.microsoft.com/office/drawing/2014/main" id="{85E77ED1-98CA-AAFA-CB64-CC67364BE4F6}"/>
              </a:ext>
            </a:extLst>
          </p:cNvPr>
          <p:cNvSpPr txBox="1"/>
          <p:nvPr/>
        </p:nvSpPr>
        <p:spPr>
          <a:xfrm>
            <a:off x="2181860" y="3380740"/>
            <a:ext cx="2580640" cy="1600438"/>
          </a:xfrm>
          <a:prstGeom prst="rect">
            <a:avLst/>
          </a:prstGeom>
          <a:noFill/>
        </p:spPr>
        <p:txBody>
          <a:bodyPr wrap="square" rtlCol="0">
            <a:spAutoFit/>
          </a:bodyPr>
          <a:lstStyle/>
          <a:p>
            <a:r>
              <a:rPr lang="en-US" dirty="0">
                <a:latin typeface="MuseoModerno" panose="020B0604020202020204" charset="0"/>
              </a:rPr>
              <a:t>Proud by :</a:t>
            </a:r>
          </a:p>
          <a:p>
            <a:r>
              <a:rPr lang="en-US" dirty="0">
                <a:latin typeface="MuseoModerno" panose="020B0604020202020204" charset="0"/>
              </a:rPr>
              <a:t>Wael </a:t>
            </a:r>
            <a:r>
              <a:rPr lang="en-US" dirty="0" err="1">
                <a:latin typeface="MuseoModerno" panose="020B0604020202020204" charset="0"/>
              </a:rPr>
              <a:t>Cherif</a:t>
            </a:r>
            <a:endParaRPr lang="en-US" dirty="0">
              <a:latin typeface="MuseoModerno" panose="020B0604020202020204" charset="0"/>
            </a:endParaRPr>
          </a:p>
          <a:p>
            <a:r>
              <a:rPr lang="en-US" dirty="0">
                <a:latin typeface="MuseoModerno" panose="020B0604020202020204" charset="0"/>
              </a:rPr>
              <a:t>Nassim </a:t>
            </a:r>
            <a:r>
              <a:rPr lang="en-US" dirty="0" err="1">
                <a:latin typeface="MuseoModerno" panose="020B0604020202020204" charset="0"/>
              </a:rPr>
              <a:t>Abbad</a:t>
            </a:r>
            <a:endParaRPr lang="en-US" dirty="0">
              <a:latin typeface="MuseoModerno" panose="020B0604020202020204" charset="0"/>
            </a:endParaRPr>
          </a:p>
          <a:p>
            <a:r>
              <a:rPr lang="en-US" dirty="0">
                <a:latin typeface="MuseoModerno" panose="020B0604020202020204" charset="0"/>
              </a:rPr>
              <a:t>Mohamed </a:t>
            </a:r>
            <a:r>
              <a:rPr lang="en-US" dirty="0" err="1">
                <a:latin typeface="MuseoModerno" panose="020B0604020202020204" charset="0"/>
              </a:rPr>
              <a:t>Elamine</a:t>
            </a:r>
            <a:r>
              <a:rPr lang="en-US" dirty="0">
                <a:latin typeface="MuseoModerno" panose="020B0604020202020204" charset="0"/>
              </a:rPr>
              <a:t> </a:t>
            </a:r>
            <a:r>
              <a:rPr lang="en-US" dirty="0" err="1">
                <a:latin typeface="MuseoModerno" panose="020B0604020202020204" charset="0"/>
              </a:rPr>
              <a:t>Abbaci</a:t>
            </a:r>
            <a:endParaRPr lang="en-US" dirty="0">
              <a:latin typeface="MuseoModerno" panose="020B0604020202020204" charset="0"/>
            </a:endParaRPr>
          </a:p>
          <a:p>
            <a:r>
              <a:rPr lang="en-US" dirty="0" err="1">
                <a:latin typeface="MuseoModerno" panose="020B0604020202020204" charset="0"/>
              </a:rPr>
              <a:t>Houssem</a:t>
            </a:r>
            <a:r>
              <a:rPr lang="en-US" dirty="0">
                <a:latin typeface="MuseoModerno" panose="020B0604020202020204" charset="0"/>
              </a:rPr>
              <a:t> </a:t>
            </a:r>
            <a:r>
              <a:rPr lang="en-US" dirty="0" err="1">
                <a:latin typeface="MuseoModerno" panose="020B0604020202020204" charset="0"/>
              </a:rPr>
              <a:t>eddine</a:t>
            </a:r>
            <a:r>
              <a:rPr lang="en-US" dirty="0">
                <a:latin typeface="MuseoModerno" panose="020B0604020202020204" charset="0"/>
              </a:rPr>
              <a:t> </a:t>
            </a:r>
            <a:r>
              <a:rPr lang="en-US" dirty="0" err="1">
                <a:latin typeface="MuseoModerno" panose="020B0604020202020204" charset="0"/>
              </a:rPr>
              <a:t>zerrout</a:t>
            </a:r>
            <a:endParaRPr lang="en-US" dirty="0">
              <a:latin typeface="MuseoModerno" panose="020B0604020202020204" charset="0"/>
            </a:endParaRPr>
          </a:p>
          <a:p>
            <a:r>
              <a:rPr lang="en-US" dirty="0" err="1">
                <a:latin typeface="MuseoModerno" panose="020B0604020202020204" charset="0"/>
              </a:rPr>
              <a:t>Abderrahmane</a:t>
            </a:r>
            <a:r>
              <a:rPr lang="en-US" dirty="0">
                <a:latin typeface="MuseoModerno" panose="020B0604020202020204" charset="0"/>
              </a:rPr>
              <a:t> ELKEDIM</a:t>
            </a:r>
          </a:p>
          <a:p>
            <a:r>
              <a:rPr lang="en-US" dirty="0">
                <a:latin typeface="MuseoModerno" panose="020B0604020202020204" charset="0"/>
              </a:rPr>
              <a:t>Grp 1</a:t>
            </a:r>
            <a:endParaRPr lang="fr-FR" dirty="0">
              <a:latin typeface="MuseoModerno"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2957292" y="420641"/>
            <a:ext cx="32294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Topic1 conclusion</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255776"/>
            <a:ext cx="7726800" cy="3694175"/>
          </a:xfrm>
          <a:prstGeom prst="rect">
            <a:avLst/>
          </a:prstGeom>
        </p:spPr>
        <p:txBody>
          <a:bodyPr spcFirstLastPara="1" wrap="square" lIns="91425" tIns="91425" rIns="91425" bIns="91425" anchor="t" anchorCtr="0">
            <a:noAutofit/>
          </a:bodyPr>
          <a:lstStyle/>
          <a:p>
            <a:r>
              <a:rPr lang="en-GB" sz="1800" dirty="0">
                <a:effectLst/>
                <a:latin typeface="Times New Roman" panose="02020603050405020304" pitchFamily="18" charset="0"/>
                <a:ea typeface="Times New Roman" panose="02020603050405020304" pitchFamily="18" charset="0"/>
              </a:rPr>
              <a:t>These three applications are considered the core components of Microsoft Office and are widely used in both professional and personal settings. They are available for both Windows and macOS operating systems and offer extensive features and tools to enhance productivity and facilitate document creation, data analysis, and presentation delivery.</a:t>
            </a:r>
            <a:endParaRPr lang="fr-F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5228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935809"/>
            <a:ext cx="3048900" cy="10119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WEB</a:t>
            </a:r>
            <a:endParaRPr lang="fr-F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217" y="1830085"/>
            <a:ext cx="4074601" cy="3961408"/>
          </a:xfrm>
          <a:prstGeom prst="rect">
            <a:avLst/>
          </a:prstGeom>
        </p:spPr>
        <p:txBody>
          <a:bodyPr spcFirstLastPara="1" wrap="square" lIns="91425" tIns="91425" rIns="91425" bIns="91425" anchor="t" anchorCtr="0">
            <a:noAutofit/>
          </a:bodyPr>
          <a:lstStyle/>
          <a:p>
            <a:pPr algn="l"/>
            <a:r>
              <a:rPr lang="en-US" sz="1400" dirty="0">
                <a:effectLst/>
                <a:latin typeface="Times New Roman" panose="02020603050405020304" pitchFamily="18" charset="0"/>
                <a:ea typeface="Times New Roman" panose="02020603050405020304" pitchFamily="18" charset="0"/>
              </a:rPr>
              <a:t>The World Wide Web, invented by Tim Berners-Lee in 1989, is a decentralized network of interlinked documents and resources accessible through the internet. It operates on a client-server model, with web pages created using HTML, CSS, and JavaScript. The Web has revolutionized global communication, information sharing, and led to new industries like e-commerce, online advertising, and social networking, with its impact on society and the economy continuing to grow.</a:t>
            </a:r>
            <a:endParaRPr lang="en-US" dirty="0"/>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1,656 Google Services Stock Photos - Free &amp; Royalty-Free Stock Photos from  Dreamstime">
            <a:extLst>
              <a:ext uri="{FF2B5EF4-FFF2-40B4-BE49-F238E27FC236}">
                <a16:creationId xmlns:a16="http://schemas.microsoft.com/office/drawing/2014/main" id="{401FF60A-DEC3-ADA0-9E15-282F2E75D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886" y="1455558"/>
            <a:ext cx="3173273" cy="17679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tream ¿Que es GIT, GITHUB, HTML5 Y CSS3? by Wendy Burgos | Listen online  for free on SoundCloud">
            <a:extLst>
              <a:ext uri="{FF2B5EF4-FFF2-40B4-BE49-F238E27FC236}">
                <a16:creationId xmlns:a16="http://schemas.microsoft.com/office/drawing/2014/main" id="{EF7FE579-078B-25A2-A8EB-90B92AA14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6542" y="1441800"/>
            <a:ext cx="3149481" cy="173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17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wipe(down)">
                                      <p:cBhvr>
                                        <p:cTn id="7" dur="500"/>
                                        <p:tgtEl>
                                          <p:spTgt spid="3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HTML , CSS</a:t>
            </a:r>
            <a:endParaRPr dirty="0">
              <a:solidFill>
                <a:schemeClr val="lt1"/>
              </a:solidFill>
            </a:endParaRPr>
          </a:p>
        </p:txBody>
      </p:sp>
    </p:spTree>
    <p:extLst>
      <p:ext uri="{BB962C8B-B14F-4D97-AF65-F5344CB8AC3E}">
        <p14:creationId xmlns:p14="http://schemas.microsoft.com/office/powerpoint/2010/main" val="2203485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3493740" y="281132"/>
            <a:ext cx="21565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HTML , CSS</a:t>
            </a:r>
            <a:endParaRPr dirty="0">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958639" y="1023514"/>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HTML (</a:t>
            </a:r>
            <a:r>
              <a:rPr lang="fr-FR" dirty="0" err="1"/>
              <a:t>Hypertext</a:t>
            </a:r>
            <a:r>
              <a:rPr lang="fr-FR" dirty="0"/>
              <a:t> Markup </a:t>
            </a:r>
            <a:r>
              <a:rPr lang="fr-FR" dirty="0" err="1"/>
              <a:t>Language</a:t>
            </a:r>
            <a:r>
              <a:rPr lang="fr-FR" dirty="0"/>
              <a:t>)</a:t>
            </a:r>
          </a:p>
        </p:txBody>
      </p:sp>
      <p:sp>
        <p:nvSpPr>
          <p:cNvPr id="314" name="Google Shape;314;p44"/>
          <p:cNvSpPr txBox="1">
            <a:spLocks noGrp="1"/>
          </p:cNvSpPr>
          <p:nvPr>
            <p:ph type="subTitle" idx="2"/>
          </p:nvPr>
        </p:nvSpPr>
        <p:spPr>
          <a:xfrm>
            <a:off x="5478929" y="1006013"/>
            <a:ext cx="2907600" cy="887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CSS (</a:t>
            </a:r>
            <a:r>
              <a:rPr lang="fr-FR" dirty="0" err="1"/>
              <a:t>Cascading</a:t>
            </a:r>
            <a:r>
              <a:rPr lang="fr-FR" dirty="0"/>
              <a:t> Style Sheets)</a:t>
            </a:r>
          </a:p>
        </p:txBody>
      </p:sp>
      <p:sp>
        <p:nvSpPr>
          <p:cNvPr id="315" name="Google Shape;315;p44"/>
          <p:cNvSpPr txBox="1">
            <a:spLocks noGrp="1"/>
          </p:cNvSpPr>
          <p:nvPr>
            <p:ph type="subTitle" idx="3"/>
          </p:nvPr>
        </p:nvSpPr>
        <p:spPr>
          <a:xfrm>
            <a:off x="273873" y="1906596"/>
            <a:ext cx="4277132" cy="268572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a markup language used to structure the content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provides the basic structure and elements of a web page, such as headings, paragraphs, images, and links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uses tags to define the structure of a web page</a:t>
            </a:r>
          </a:p>
          <a:p>
            <a:pPr algn="l">
              <a:buFont typeface="Arial" panose="020B0604020202020204" pitchFamily="34" charset="0"/>
              <a:buChar char="•"/>
            </a:pPr>
            <a:endParaRPr lang="en-GB" sz="1400" dirty="0">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focused on content and semantics, providing meaning to the structure of web pages.</a:t>
            </a:r>
            <a:endParaRPr lang="en-US" dirty="0">
              <a:latin typeface="MuseoModerno" panose="020B0604020202020204" charset="0"/>
            </a:endParaRPr>
          </a:p>
        </p:txBody>
      </p:sp>
      <p:sp>
        <p:nvSpPr>
          <p:cNvPr id="316" name="Google Shape;316;p44"/>
          <p:cNvSpPr txBox="1">
            <a:spLocks noGrp="1"/>
          </p:cNvSpPr>
          <p:nvPr>
            <p:ph type="subTitle" idx="4"/>
          </p:nvPr>
        </p:nvSpPr>
        <p:spPr>
          <a:xfrm>
            <a:off x="4995331" y="1667990"/>
            <a:ext cx="3874796" cy="319437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a style sheet language used to describe the visual presentation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controls the visual appearance of HTML elements, including layout, colours, fonts, and animate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uses selectors to target HTML elements and apply styles. Ions.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focused on presentation and aesthetics, enhancing the visual appearance of web pages.</a:t>
            </a:r>
            <a:endParaRPr lang="en-US" dirty="0">
              <a:latin typeface="MuseoModerno" panose="020B0604020202020204" charset="0"/>
            </a:endParaRPr>
          </a:p>
        </p:txBody>
      </p:sp>
    </p:spTree>
    <p:extLst>
      <p:ext uri="{BB962C8B-B14F-4D97-AF65-F5344CB8AC3E}">
        <p14:creationId xmlns:p14="http://schemas.microsoft.com/office/powerpoint/2010/main" val="93864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wipe(down)">
                                      <p:cBhvr>
                                        <p:cTn id="7" dur="5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5">
                                            <p:txEl>
                                              <p:pRg st="2" end="2"/>
                                            </p:txEl>
                                          </p:spTgt>
                                        </p:tgtEl>
                                        <p:attrNameLst>
                                          <p:attrName>style.visibility</p:attrName>
                                        </p:attrNameLst>
                                      </p:cBhvr>
                                      <p:to>
                                        <p:strVal val="visible"/>
                                      </p:to>
                                    </p:set>
                                    <p:animEffect transition="in" filter="wipe(down)">
                                      <p:cBhvr>
                                        <p:cTn id="12" dur="500"/>
                                        <p:tgtEl>
                                          <p:spTgt spid="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5">
                                            <p:txEl>
                                              <p:pRg st="4" end="4"/>
                                            </p:txEl>
                                          </p:spTgt>
                                        </p:tgtEl>
                                        <p:attrNameLst>
                                          <p:attrName>style.visibility</p:attrName>
                                        </p:attrNameLst>
                                      </p:cBhvr>
                                      <p:to>
                                        <p:strVal val="visible"/>
                                      </p:to>
                                    </p:set>
                                    <p:animEffect transition="in" filter="wipe(down)">
                                      <p:cBhvr>
                                        <p:cTn id="17" dur="500"/>
                                        <p:tgtEl>
                                          <p:spTgt spid="3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5">
                                            <p:txEl>
                                              <p:pRg st="6" end="6"/>
                                            </p:txEl>
                                          </p:spTgt>
                                        </p:tgtEl>
                                        <p:attrNameLst>
                                          <p:attrName>style.visibility</p:attrName>
                                        </p:attrNameLst>
                                      </p:cBhvr>
                                      <p:to>
                                        <p:strVal val="visible"/>
                                      </p:to>
                                    </p:set>
                                    <p:animEffect transition="in" filter="wipe(down)">
                                      <p:cBhvr>
                                        <p:cTn id="22" dur="500"/>
                                        <p:tgtEl>
                                          <p:spTgt spid="3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6">
                                            <p:txEl>
                                              <p:pRg st="0" end="0"/>
                                            </p:txEl>
                                          </p:spTgt>
                                        </p:tgtEl>
                                        <p:attrNameLst>
                                          <p:attrName>style.visibility</p:attrName>
                                        </p:attrNameLst>
                                      </p:cBhvr>
                                      <p:to>
                                        <p:strVal val="visible"/>
                                      </p:to>
                                    </p:set>
                                    <p:animEffect transition="in" filter="wipe(down)">
                                      <p:cBhvr>
                                        <p:cTn id="27" dur="500"/>
                                        <p:tgtEl>
                                          <p:spTgt spid="3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6">
                                            <p:txEl>
                                              <p:pRg st="2" end="2"/>
                                            </p:txEl>
                                          </p:spTgt>
                                        </p:tgtEl>
                                        <p:attrNameLst>
                                          <p:attrName>style.visibility</p:attrName>
                                        </p:attrNameLst>
                                      </p:cBhvr>
                                      <p:to>
                                        <p:strVal val="visible"/>
                                      </p:to>
                                    </p:set>
                                    <p:animEffect transition="in" filter="wipe(down)">
                                      <p:cBhvr>
                                        <p:cTn id="32" dur="500"/>
                                        <p:tgtEl>
                                          <p:spTgt spid="31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16">
                                            <p:txEl>
                                              <p:pRg st="4" end="4"/>
                                            </p:txEl>
                                          </p:spTgt>
                                        </p:tgtEl>
                                        <p:attrNameLst>
                                          <p:attrName>style.visibility</p:attrName>
                                        </p:attrNameLst>
                                      </p:cBhvr>
                                      <p:to>
                                        <p:strVal val="visible"/>
                                      </p:to>
                                    </p:set>
                                    <p:animEffect transition="in" filter="wipe(down)">
                                      <p:cBhvr>
                                        <p:cTn id="37" dur="500"/>
                                        <p:tgtEl>
                                          <p:spTgt spid="31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6">
                                            <p:txEl>
                                              <p:pRg st="6" end="6"/>
                                            </p:txEl>
                                          </p:spTgt>
                                        </p:tgtEl>
                                        <p:attrNameLst>
                                          <p:attrName>style.visibility</p:attrName>
                                        </p:attrNameLst>
                                      </p:cBhvr>
                                      <p:to>
                                        <p:strVal val="visible"/>
                                      </p:to>
                                    </p:set>
                                    <p:animEffect transition="in" filter="wipe(down)">
                                      <p:cBhvr>
                                        <p:cTn id="42" dur="500"/>
                                        <p:tgtEl>
                                          <p:spTgt spid="3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54814" y="3158199"/>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Google services</a:t>
            </a:r>
            <a:endParaRPr dirty="0">
              <a:solidFill>
                <a:schemeClr val="lt1"/>
              </a:solidFill>
            </a:endParaRPr>
          </a:p>
        </p:txBody>
      </p:sp>
    </p:spTree>
    <p:extLst>
      <p:ext uri="{BB962C8B-B14F-4D97-AF65-F5344CB8AC3E}">
        <p14:creationId xmlns:p14="http://schemas.microsoft.com/office/powerpoint/2010/main" val="298986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Google services</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400" dirty="0"/>
              <a:t>Google services encompass a range of products and applications offered by Google, including Google Play services, which provide core functionalities like authentication, privacy settings, and location-based services for other Google apps. Users can also create a Google Account to access various Google services and customize their experience. </a:t>
            </a:r>
          </a:p>
          <a:p>
            <a:r>
              <a:rPr lang="en-US" sz="1400" dirty="0"/>
              <a:t>To create a Google Account, users must visit the Google Account creation page, fill out required information, agree to terms and policies, complete the Captcha, and verify their phone number. After completing the account setup, users can set up preferences such as language, location, and privacy settings. Google also offers a wide range of products and services, including Android, Chrome OS, YouTube, Google Maps, Google Docs, Google Drive, and Google Photos, catering to various needs. Google also provides subscriptions and services like Nest Aware, Google Fi Wireless, cloud storage, gaming, and more. These services help users with various aspects of their daily lives, from communication and productivity to entertainment and storage</a:t>
            </a:r>
          </a:p>
        </p:txBody>
      </p:sp>
    </p:spTree>
    <p:extLst>
      <p:ext uri="{BB962C8B-B14F-4D97-AF65-F5344CB8AC3E}">
        <p14:creationId xmlns:p14="http://schemas.microsoft.com/office/powerpoint/2010/main" val="4271126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wipe(down)">
                                      <p:cBhvr>
                                        <p:cTn id="7" dur="500"/>
                                        <p:tgtEl>
                                          <p:spTgt spid="27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72">
                                            <p:txEl>
                                              <p:pRg st="1" end="1"/>
                                            </p:txEl>
                                          </p:spTgt>
                                        </p:tgtEl>
                                        <p:attrNameLst>
                                          <p:attrName>style.visibility</p:attrName>
                                        </p:attrNameLst>
                                      </p:cBhvr>
                                      <p:to>
                                        <p:strVal val="visible"/>
                                      </p:to>
                                    </p:set>
                                    <p:animEffect transition="in" filter="wipe(down)">
                                      <p:cBhvr>
                                        <p:cTn id="10" dur="500"/>
                                        <p:tgtEl>
                                          <p:spTgt spid="2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849982" y="627665"/>
            <a:ext cx="7444036"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Some information about popular Google services</a:t>
            </a:r>
            <a:endParaRPr b="1" dirty="0"/>
          </a:p>
        </p:txBody>
      </p:sp>
      <p:graphicFrame>
        <p:nvGraphicFramePr>
          <p:cNvPr id="2" name="Content Placeholder 3" descr="Timeline Placeholder">
            <a:extLst>
              <a:ext uri="{FF2B5EF4-FFF2-40B4-BE49-F238E27FC236}">
                <a16:creationId xmlns:a16="http://schemas.microsoft.com/office/drawing/2014/main" id="{5140DB2C-B47D-566F-972E-4AEE0C002E7B}"/>
              </a:ext>
            </a:extLst>
          </p:cNvPr>
          <p:cNvGraphicFramePr>
            <a:graphicFrameLocks/>
          </p:cNvGraphicFramePr>
          <p:nvPr>
            <p:extLst>
              <p:ext uri="{D42A27DB-BD31-4B8C-83A1-F6EECF244321}">
                <p14:modId xmlns:p14="http://schemas.microsoft.com/office/powerpoint/2010/main" val="3690308294"/>
              </p:ext>
            </p:extLst>
          </p:nvPr>
        </p:nvGraphicFramePr>
        <p:xfrm>
          <a:off x="554736" y="1888692"/>
          <a:ext cx="8034528" cy="246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190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Git and GitHub</a:t>
            </a:r>
            <a:endParaRPr dirty="0">
              <a:solidFill>
                <a:schemeClr val="lt1"/>
              </a:solidFill>
            </a:endParaRPr>
          </a:p>
        </p:txBody>
      </p:sp>
    </p:spTree>
    <p:extLst>
      <p:ext uri="{BB962C8B-B14F-4D97-AF65-F5344CB8AC3E}">
        <p14:creationId xmlns:p14="http://schemas.microsoft.com/office/powerpoint/2010/main" val="248978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 and GitHub</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800" dirty="0"/>
              <a:t>Git and GitHub are essential tools in web development, providing version control and collaboration tools. Git allows developers to track changes and manage different versions of their code, enabling multiple developers to work on the same project simultaneously. GitHub, a web-based hosting service, stores, manages, and collaborates on Git repositories, offering a convenient web interface for easy access and management. These tools enhance productivity and facilitate efficient teamwork among developers, allowing them to track changes, manage code versions, and collaborate on web-based projects</a:t>
            </a:r>
          </a:p>
        </p:txBody>
      </p:sp>
    </p:spTree>
    <p:extLst>
      <p:ext uri="{BB962C8B-B14F-4D97-AF65-F5344CB8AC3E}">
        <p14:creationId xmlns:p14="http://schemas.microsoft.com/office/powerpoint/2010/main" val="73728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txBox="1">
            <a:spLocks noGrp="1"/>
          </p:cNvSpPr>
          <p:nvPr>
            <p:ph type="title"/>
          </p:nvPr>
        </p:nvSpPr>
        <p:spPr>
          <a:xfrm>
            <a:off x="298910" y="385234"/>
            <a:ext cx="3447900" cy="133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MuseoModerno ExtraBold"/>
                <a:ea typeface="MuseoModerno ExtraBold"/>
                <a:cs typeface="MuseoModerno ExtraBold"/>
                <a:sym typeface="MuseoModerno ExtraBold"/>
              </a:rPr>
              <a:t>Some statistic about </a:t>
            </a:r>
            <a:r>
              <a:rPr lang="en-US" dirty="0" err="1">
                <a:latin typeface="MuseoModerno ExtraBold"/>
                <a:ea typeface="MuseoModerno ExtraBold"/>
                <a:cs typeface="MuseoModerno ExtraBold"/>
                <a:sym typeface="MuseoModerno ExtraBold"/>
              </a:rPr>
              <a:t>Git,GitHub</a:t>
            </a:r>
            <a:endParaRPr dirty="0">
              <a:latin typeface="MuseoModerno ExtraBold"/>
              <a:ea typeface="MuseoModerno ExtraBold"/>
              <a:cs typeface="MuseoModerno ExtraBold"/>
              <a:sym typeface="MuseoModerno ExtraBold"/>
            </a:endParaRPr>
          </a:p>
        </p:txBody>
      </p:sp>
      <p:graphicFrame>
        <p:nvGraphicFramePr>
          <p:cNvPr id="13" name="Graphique 12">
            <a:extLst>
              <a:ext uri="{FF2B5EF4-FFF2-40B4-BE49-F238E27FC236}">
                <a16:creationId xmlns:a16="http://schemas.microsoft.com/office/drawing/2014/main" id="{D0D78D3E-E801-212E-1291-0378EEA42430}"/>
              </a:ext>
            </a:extLst>
          </p:cNvPr>
          <p:cNvGraphicFramePr/>
          <p:nvPr>
            <p:extLst>
              <p:ext uri="{D42A27DB-BD31-4B8C-83A1-F6EECF244321}">
                <p14:modId xmlns:p14="http://schemas.microsoft.com/office/powerpoint/2010/main" val="3264156206"/>
              </p:ext>
            </p:extLst>
          </p:nvPr>
        </p:nvGraphicFramePr>
        <p:xfrm>
          <a:off x="3419708" y="1963382"/>
          <a:ext cx="5397190" cy="3458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7432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title"/>
          </p:nvPr>
        </p:nvSpPr>
        <p:spPr>
          <a:xfrm>
            <a:off x="552161" y="494672"/>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Content of the presentation : </a:t>
            </a:r>
            <a:endParaRPr lang="en-US" dirty="0"/>
          </a:p>
        </p:txBody>
      </p:sp>
      <p:pic>
        <p:nvPicPr>
          <p:cNvPr id="721" name="Google Shape;721;p67"/>
          <p:cNvPicPr preferRelativeResize="0"/>
          <p:nvPr/>
        </p:nvPicPr>
        <p:blipFill>
          <a:blip r:embed="rId3">
            <a:alphaModFix/>
          </a:blip>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a:off x="3691162" y="1437821"/>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2729889" y="1911807"/>
            <a:ext cx="699901" cy="700567"/>
          </a:xfrm>
          <a:prstGeom prst="rect">
            <a:avLst/>
          </a:prstGeom>
          <a:noFill/>
          <a:ln>
            <a:noFill/>
          </a:ln>
        </p:spPr>
      </p:pic>
      <p:graphicFrame>
        <p:nvGraphicFramePr>
          <p:cNvPr id="716" name="Table 4">
            <a:extLst>
              <a:ext uri="{FF2B5EF4-FFF2-40B4-BE49-F238E27FC236}">
                <a16:creationId xmlns:a16="http://schemas.microsoft.com/office/drawing/2014/main" id="{51457E7D-A18F-4669-677A-C087D66EF28F}"/>
              </a:ext>
            </a:extLst>
          </p:cNvPr>
          <p:cNvGraphicFramePr>
            <a:graphicFrameLocks/>
          </p:cNvGraphicFramePr>
          <p:nvPr>
            <p:extLst>
              <p:ext uri="{D42A27DB-BD31-4B8C-83A1-F6EECF244321}">
                <p14:modId xmlns:p14="http://schemas.microsoft.com/office/powerpoint/2010/main" val="3004465174"/>
              </p:ext>
            </p:extLst>
          </p:nvPr>
        </p:nvGraphicFramePr>
        <p:xfrm>
          <a:off x="1768576" y="1435777"/>
          <a:ext cx="5293970" cy="3017520"/>
        </p:xfrm>
        <a:graphic>
          <a:graphicData uri="http://schemas.openxmlformats.org/drawingml/2006/table">
            <a:tbl>
              <a:tblPr firstRow="1" bandRow="1"/>
              <a:tblGrid>
                <a:gridCol w="2646985">
                  <a:extLst>
                    <a:ext uri="{9D8B030D-6E8A-4147-A177-3AD203B41FA5}">
                      <a16:colId xmlns:a16="http://schemas.microsoft.com/office/drawing/2014/main" val="296719321"/>
                    </a:ext>
                  </a:extLst>
                </a:gridCol>
                <a:gridCol w="2646985">
                  <a:extLst>
                    <a:ext uri="{9D8B030D-6E8A-4147-A177-3AD203B41FA5}">
                      <a16:colId xmlns:a16="http://schemas.microsoft.com/office/drawing/2014/main" val="974205831"/>
                    </a:ext>
                  </a:extLst>
                </a:gridCol>
              </a:tblGrid>
              <a:tr h="171442">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lt1"/>
                          </a:solidFill>
                          <a:effectLst/>
                          <a:latin typeface="+mn-lt"/>
                          <a:ea typeface="+mn-ea"/>
                          <a:cs typeface="+mn-cs"/>
                        </a:rPr>
                        <a:t>Topics</a:t>
                      </a:r>
                      <a:endParaRPr lang="fr-FR" sz="12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algn="ctr"/>
                      <a:r>
                        <a:rPr lang="en-US" sz="1200" dirty="0"/>
                        <a:t>Category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1015435894"/>
                  </a:ext>
                </a:extLst>
              </a:tr>
              <a:tr h="285737">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one  : </a:t>
                      </a:r>
                      <a:r>
                        <a:rPr lang="en-GB" sz="1200" kern="1200" dirty="0">
                          <a:solidFill>
                            <a:schemeClr val="tx1"/>
                          </a:solidFill>
                          <a:effectLst/>
                          <a:latin typeface="MuseoModerno" panose="020B0604020202020204" charset="0"/>
                          <a:ea typeface="+mn-ea"/>
                          <a:cs typeface="+mn-cs"/>
                        </a:rPr>
                        <a:t>Microsoft Office</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1 : introduction to</a:t>
                      </a:r>
                      <a:r>
                        <a:rPr lang="en-US" sz="1200" kern="1200" baseline="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Microsoft Office</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17988574"/>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useoModerno" panose="020B0604020202020204" charset="0"/>
                          <a:ea typeface="+mn-ea"/>
                          <a:cs typeface="+mn-cs"/>
                        </a:rPr>
                        <a:t>Chapter 2 : Microsoft Word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53672030"/>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3 : Microsoft Excel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24605019"/>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4 : Microsoft PowerPoint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87563069"/>
                  </a:ext>
                </a:extLst>
              </a:tr>
              <a:tr h="171442">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two : web</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b="0" i="0" u="none" strike="noStrike" kern="1200" cap="none" dirty="0">
                          <a:solidFill>
                            <a:schemeClr val="tx1"/>
                          </a:solidFill>
                          <a:effectLst/>
                          <a:latin typeface="MuseoModerno" panose="020B0604020202020204" charset="0"/>
                          <a:ea typeface="+mn-ea"/>
                          <a:cs typeface="+mn-cs"/>
                          <a:sym typeface="Arial"/>
                        </a:rPr>
                        <a:t>Chapter 1</a:t>
                      </a:r>
                      <a:r>
                        <a:rPr lang="en-US" sz="1200" dirty="0">
                          <a:solidFill>
                            <a:schemeClr val="tx1"/>
                          </a:solidFill>
                          <a:latin typeface="MuseoModerno" panose="020B0604020202020204" charset="0"/>
                        </a:rPr>
                        <a:t>: </a:t>
                      </a:r>
                      <a:r>
                        <a:rPr lang="en-GB" sz="1200" kern="1200" dirty="0">
                          <a:solidFill>
                            <a:schemeClr val="tx1"/>
                          </a:solidFill>
                          <a:effectLst/>
                          <a:latin typeface="MuseoModerno" panose="020B0604020202020204" charset="0"/>
                          <a:ea typeface="+mn-ea"/>
                          <a:cs typeface="+mn-cs"/>
                        </a:rPr>
                        <a:t>introduction to web</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4418749"/>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tx1"/>
                          </a:solidFill>
                          <a:effectLst/>
                          <a:latin typeface="MuseoModerno" panose="020B0604020202020204" charset="0"/>
                          <a:ea typeface="+mn-ea"/>
                          <a:cs typeface="+mn-cs"/>
                          <a:sym typeface="Arial"/>
                        </a:rPr>
                        <a:t>Chapter 2</a:t>
                      </a:r>
                      <a:r>
                        <a:rPr lang="en-US" sz="1200" dirty="0">
                          <a:solidFill>
                            <a:schemeClr val="tx1"/>
                          </a:solidFill>
                          <a:latin typeface="MuseoModerno" panose="020B0604020202020204" charset="0"/>
                        </a:rPr>
                        <a:t> : </a:t>
                      </a:r>
                      <a:r>
                        <a:rPr lang="en-GB" sz="1200" kern="1200" dirty="0">
                          <a:solidFill>
                            <a:schemeClr val="tx1"/>
                          </a:solidFill>
                          <a:effectLst/>
                          <a:latin typeface="MuseoModerno" panose="020B0604020202020204" charset="0"/>
                          <a:ea typeface="+mn-ea"/>
                          <a:cs typeface="+mn-cs"/>
                        </a:rPr>
                        <a:t>World Wide Web (HTML , CSS)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51804836"/>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3 : </a:t>
                      </a:r>
                      <a:r>
                        <a:rPr lang="en-GB" sz="1200" kern="1200" dirty="0">
                          <a:solidFill>
                            <a:schemeClr val="tx1"/>
                          </a:solidFill>
                          <a:effectLst/>
                          <a:latin typeface="MuseoModerno" panose="020B0604020202020204" charset="0"/>
                          <a:ea typeface="+mn-ea"/>
                          <a:cs typeface="+mn-cs"/>
                        </a:rPr>
                        <a:t>Google services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27232418"/>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4 : </a:t>
                      </a:r>
                      <a:r>
                        <a:rPr lang="fr-FR" sz="1200" b="0" i="0" kern="1200" dirty="0">
                          <a:solidFill>
                            <a:schemeClr val="tx1"/>
                          </a:solidFill>
                          <a:effectLst/>
                          <a:latin typeface="MuseoModerno" panose="020B0604020202020204" charset="0"/>
                          <a:ea typeface="+mn-ea"/>
                          <a:cs typeface="+mn-cs"/>
                        </a:rPr>
                        <a:t>version control </a:t>
                      </a:r>
                      <a:r>
                        <a:rPr lang="fr-FR" sz="1200" b="0" i="0" kern="1200" dirty="0" err="1">
                          <a:solidFill>
                            <a:schemeClr val="tx1"/>
                          </a:solidFill>
                          <a:effectLst/>
                          <a:latin typeface="MuseoModerno" panose="020B0604020202020204" charset="0"/>
                          <a:ea typeface="+mn-ea"/>
                          <a:cs typeface="+mn-cs"/>
                        </a:rPr>
                        <a:t>tools</a:t>
                      </a:r>
                      <a:r>
                        <a:rPr lang="fr-FR" sz="1200" b="0" i="0" kern="120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Git and GitHub</a:t>
                      </a:r>
                      <a:r>
                        <a:rPr lang="fr-FR" sz="1200" b="0" i="0" kern="1200" dirty="0">
                          <a:solidFill>
                            <a:schemeClr val="tx1"/>
                          </a:solidFill>
                          <a:effectLst/>
                          <a:latin typeface="MuseoModerno" panose="020B0604020202020204" charset="0"/>
                          <a:ea typeface="+mn-ea"/>
                          <a:cs typeface="+mn-cs"/>
                        </a:rPr>
                        <a:t>)</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978875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500" fill="hold"/>
                                        <p:tgtEl>
                                          <p:spTgt spid="716"/>
                                        </p:tgtEl>
                                        <p:attrNameLst>
                                          <p:attrName>ppt_x</p:attrName>
                                        </p:attrNameLst>
                                      </p:cBhvr>
                                      <p:tavLst>
                                        <p:tav tm="0">
                                          <p:val>
                                            <p:strVal val="#ppt_x"/>
                                          </p:val>
                                        </p:tav>
                                        <p:tav tm="100000">
                                          <p:val>
                                            <p:strVal val="#ppt_x"/>
                                          </p:val>
                                        </p:tav>
                                      </p:tavLst>
                                    </p:anim>
                                    <p:anim calcmode="lin" valueType="num">
                                      <p:cBhvr additive="base">
                                        <p:cTn id="8"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1284000" y="1459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useoModerno ExtraBold"/>
                <a:ea typeface="MuseoModerno ExtraBold"/>
                <a:cs typeface="MuseoModerno ExtraBold"/>
                <a:sym typeface="MuseoModerno ExtraBold"/>
              </a:rPr>
              <a:t>Thanks!</a:t>
            </a:r>
            <a:endParaRPr dirty="0">
              <a:latin typeface="MuseoModerno ExtraBold"/>
              <a:ea typeface="MuseoModerno ExtraBold"/>
              <a:cs typeface="MuseoModerno ExtraBold"/>
              <a:sym typeface="MuseoModerno Extra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1441800"/>
            <a:ext cx="3048900" cy="101198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latin typeface="MuseoModerno ExtraBold"/>
                <a:ea typeface="MuseoModerno ExtraBold"/>
                <a:cs typeface="MuseoModerno ExtraBold"/>
                <a:sym typeface="MuseoModerno ExtraBold"/>
              </a:rPr>
              <a:t>Introduction to Microsoft office </a:t>
            </a:r>
            <a:endParaRP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745285" y="2329957"/>
            <a:ext cx="3048900" cy="211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panose="020B0604020202020204" charset="0"/>
              </a:rPr>
              <a:t>Microsoft Office is a popular suite of productivity applications developed by Microsoft. It includes several software programs, such as:</a:t>
            </a:r>
          </a:p>
          <a:p>
            <a:pPr marL="0" lvl="0" indent="0" algn="l" rtl="0">
              <a:spcBef>
                <a:spcPts val="0"/>
              </a:spcBef>
              <a:spcAft>
                <a:spcPts val="0"/>
              </a:spcAft>
              <a:buNone/>
            </a:pPr>
            <a:r>
              <a:rPr lang="en-US" dirty="0">
                <a:latin typeface="MuseoModerno" panose="020B0604020202020204" charset="0"/>
              </a:rPr>
              <a:t>-WORD</a:t>
            </a:r>
          </a:p>
          <a:p>
            <a:pPr marL="0" lvl="0" indent="0" algn="l" rtl="0">
              <a:spcBef>
                <a:spcPts val="0"/>
              </a:spcBef>
              <a:spcAft>
                <a:spcPts val="0"/>
              </a:spcAft>
              <a:buNone/>
            </a:pPr>
            <a:r>
              <a:rPr lang="en-US" dirty="0">
                <a:latin typeface="MuseoModerno" panose="020B0604020202020204" charset="0"/>
              </a:rPr>
              <a:t>-EXCEL</a:t>
            </a:r>
          </a:p>
          <a:p>
            <a:pPr marL="0" lvl="0" indent="0" algn="l" rtl="0">
              <a:spcBef>
                <a:spcPts val="0"/>
              </a:spcBef>
              <a:spcAft>
                <a:spcPts val="0"/>
              </a:spcAft>
              <a:buNone/>
            </a:pPr>
            <a:r>
              <a:rPr lang="en-US" dirty="0">
                <a:latin typeface="MuseoModerno" panose="020B0604020202020204" charset="0"/>
              </a:rPr>
              <a:t>-POWER POINT</a:t>
            </a:r>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 calcmode="lin" valueType="num">
                                      <p:cBhvr additive="base">
                                        <p:cTn id="7" dur="500"/>
                                        <p:tgtEl>
                                          <p:spTgt spid="39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4">
                                            <p:txEl>
                                              <p:pRg st="1" end="1"/>
                                            </p:txEl>
                                          </p:spTgt>
                                        </p:tgtEl>
                                        <p:attrNameLst>
                                          <p:attrName>style.visibility</p:attrName>
                                        </p:attrNameLst>
                                      </p:cBhvr>
                                      <p:to>
                                        <p:strVal val="visible"/>
                                      </p:to>
                                    </p:set>
                                    <p:anim calcmode="lin" valueType="num">
                                      <p:cBhvr additive="base">
                                        <p:cTn id="13" dur="500" fill="hold"/>
                                        <p:tgtEl>
                                          <p:spTgt spid="3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4">
                                            <p:txEl>
                                              <p:pRg st="2" end="2"/>
                                            </p:txEl>
                                          </p:spTgt>
                                        </p:tgtEl>
                                        <p:attrNameLst>
                                          <p:attrName>style.visibility</p:attrName>
                                        </p:attrNameLst>
                                      </p:cBhvr>
                                      <p:to>
                                        <p:strVal val="visible"/>
                                      </p:to>
                                    </p:set>
                                    <p:anim calcmode="lin" valueType="num">
                                      <p:cBhvr additive="base">
                                        <p:cTn id="19" dur="500" fill="hold"/>
                                        <p:tgtEl>
                                          <p:spTgt spid="3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4">
                                            <p:txEl>
                                              <p:pRg st="3" end="3"/>
                                            </p:txEl>
                                          </p:spTgt>
                                        </p:tgtEl>
                                        <p:attrNameLst>
                                          <p:attrName>style.visibility</p:attrName>
                                        </p:attrNameLst>
                                      </p:cBhvr>
                                      <p:to>
                                        <p:strVal val="visible"/>
                                      </p:to>
                                    </p:set>
                                    <p:anim calcmode="lin" valueType="num">
                                      <p:cBhvr additive="base">
                                        <p:cTn id="25" dur="500" fill="hold"/>
                                        <p:tgtEl>
                                          <p:spTgt spid="3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word</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word</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Word is a widely used word processing program developed by Microsoft. It allows users to create, edit, and format text-based documents with various formatting options. Word also offers customizable appearance tools, allowing multiple users to work on the same document simultaneously. It provides pre-designed templates for various types of documents, integrates with other Office applications like Excel and PowerPoint, and allows users to publish their documents in various formats, including PDF, HTML, and web pages. It also allows users to share documents via email, cloud storage services, or collaboration features like SharePoint or OneDrive.</a:t>
            </a:r>
          </a:p>
          <a:p>
            <a:pPr marL="0" lvl="0" indent="0" algn="l" rtl="0">
              <a:lnSpc>
                <a:spcPct val="100000"/>
              </a:lnSpc>
              <a:spcBef>
                <a:spcPts val="160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Excel</a:t>
            </a:r>
            <a:endParaRPr dirty="0">
              <a:solidFill>
                <a:schemeClr val="lt1"/>
              </a:solidFill>
            </a:endParaRPr>
          </a:p>
        </p:txBody>
      </p:sp>
    </p:spTree>
    <p:extLst>
      <p:ext uri="{BB962C8B-B14F-4D97-AF65-F5344CB8AC3E}">
        <p14:creationId xmlns:p14="http://schemas.microsoft.com/office/powerpoint/2010/main" val="1693994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Excel</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914400"/>
            <a:ext cx="7726800" cy="3694175"/>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Excel is a spreadsheet program developed by Microsoft, used for data analysis, organization, and calculation. It offers a grid-like interface for creating and formatting spreadsheets, built-in formulas and functions for calculations, data sorting and filtering tools, data visualization through charts, graphs, and pivot tables, data analysis tools like data validation, conditional formatting, and goal seeking, and seamless integration with other Office applications like Word and PowerPoint. Excel is a powerful tool for data analysis, financial modeling, project management, and other activities that require efficient data manipulation and organization. It supports multiple users working on the same spreadsheet simultaneously and allows for seamless integration with other Office applications</a:t>
            </a:r>
            <a:endParaRPr dirty="0"/>
          </a:p>
        </p:txBody>
      </p:sp>
    </p:spTree>
    <p:extLst>
      <p:ext uri="{BB962C8B-B14F-4D97-AF65-F5344CB8AC3E}">
        <p14:creationId xmlns:p14="http://schemas.microsoft.com/office/powerpoint/2010/main" val="4238504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Power point</a:t>
            </a:r>
            <a:endParaRPr dirty="0">
              <a:solidFill>
                <a:schemeClr val="lt1"/>
              </a:solidFill>
            </a:endParaRPr>
          </a:p>
        </p:txBody>
      </p:sp>
    </p:spTree>
    <p:extLst>
      <p:ext uri="{BB962C8B-B14F-4D97-AF65-F5344CB8AC3E}">
        <p14:creationId xmlns:p14="http://schemas.microsoft.com/office/powerpoint/2010/main" val="3500653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Power point</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8240"/>
            <a:ext cx="7726800" cy="3694175"/>
          </a:xfrm>
          <a:prstGeom prst="rect">
            <a:avLst/>
          </a:prstGeom>
        </p:spPr>
        <p:txBody>
          <a:bodyPr spcFirstLastPara="1" wrap="square" lIns="91425" tIns="91425" rIns="91425" bIns="91425" anchor="t" anchorCtr="0">
            <a:noAutofit/>
          </a:bodyPr>
          <a:lstStyle/>
          <a:p>
            <a:r>
              <a:rPr lang="en-US" dirty="0"/>
              <a:t>Microsoft PowerPoint is a versatile presentation software that allows users to create visually appealing slideshows using text, images, videos, and other multimedia elements. Key features include customizable slide templates, animation and transition effects, collaboration and sharing, a presenter view with advanced tools, and various slide show options. PowerPoint is part of the Microsoft Office suite and is widely used in businesses, educational institutions, and professional settings. It is available on both Windows and Mac operating systems.</a:t>
            </a:r>
          </a:p>
        </p:txBody>
      </p:sp>
    </p:spTree>
    <p:extLst>
      <p:ext uri="{BB962C8B-B14F-4D97-AF65-F5344CB8AC3E}">
        <p14:creationId xmlns:p14="http://schemas.microsoft.com/office/powerpoint/2010/main" val="188233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1142</Words>
  <Application>Microsoft Office PowerPoint</Application>
  <PresentationFormat>Affichage à l'écran (16:9)</PresentationFormat>
  <Paragraphs>89</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Dante</vt:lpstr>
      <vt:lpstr>Times New Roman</vt:lpstr>
      <vt:lpstr>MuseoModerno ExtraBold</vt:lpstr>
      <vt:lpstr>Maven Pro</vt:lpstr>
      <vt:lpstr>MuseoModerno</vt:lpstr>
      <vt:lpstr>Artificial Intelligence in Chemistry Services Company Profile by Slidesgo</vt:lpstr>
      <vt:lpstr>Microsoft Office and web</vt:lpstr>
      <vt:lpstr>Content of the presentation : </vt:lpstr>
      <vt:lpstr>Introduction to Microsoft office </vt:lpstr>
      <vt:lpstr>CHAPTER 1 :</vt:lpstr>
      <vt:lpstr>Microsoft word</vt:lpstr>
      <vt:lpstr>CHAPTER 2 :</vt:lpstr>
      <vt:lpstr>Microsoft Excel</vt:lpstr>
      <vt:lpstr>CHAPTER 3 :</vt:lpstr>
      <vt:lpstr>Microsoft Power point</vt:lpstr>
      <vt:lpstr>Topic1 conclusion</vt:lpstr>
      <vt:lpstr>Introduction to WEB</vt:lpstr>
      <vt:lpstr>CHAPTER 1 :</vt:lpstr>
      <vt:lpstr>HTML , CSS</vt:lpstr>
      <vt:lpstr>CHAPTER 2 :</vt:lpstr>
      <vt:lpstr>Google services</vt:lpstr>
      <vt:lpstr>Some information about popular Google services</vt:lpstr>
      <vt:lpstr>CHAPTER 3 :</vt:lpstr>
      <vt:lpstr>Git and GitHub</vt:lpstr>
      <vt:lpstr>Some statistic about Git,GitHub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lenovo</dc:creator>
  <cp:lastModifiedBy>moh bb</cp:lastModifiedBy>
  <cp:revision>9</cp:revision>
  <dcterms:modified xsi:type="dcterms:W3CDTF">2024-01-01T15:42:55Z</dcterms:modified>
</cp:coreProperties>
</file>